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Oxygen"/>
      <p:regular r:id="rId15"/>
      <p:bold r:id="rId16"/>
    </p:embeddedFont>
    <p:embeddedFont>
      <p:font typeface="Playfair Display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xygen-regular.fntdata"/><Relationship Id="rId14" Type="http://schemas.openxmlformats.org/officeDocument/2006/relationships/slide" Target="slides/slide10.xml"/><Relationship Id="rId17" Type="http://schemas.openxmlformats.org/officeDocument/2006/relationships/font" Target="fonts/PlayfairDisplay-regular.fntdata"/><Relationship Id="rId16" Type="http://schemas.openxmlformats.org/officeDocument/2006/relationships/font" Target="fonts/Oxygen-bold.fntdata"/><Relationship Id="rId5" Type="http://schemas.openxmlformats.org/officeDocument/2006/relationships/slide" Target="slides/slide1.xml"/><Relationship Id="rId19" Type="http://schemas.openxmlformats.org/officeDocument/2006/relationships/font" Target="fonts/PlayfairDisplay-italic.fntdata"/><Relationship Id="rId6" Type="http://schemas.openxmlformats.org/officeDocument/2006/relationships/slide" Target="slides/slide2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hyperlink" Target="https://ahendaolwal@gmail.com" TargetMode="External"/><Relationship Id="rId5" Type="http://schemas.openxmlformats.org/officeDocument/2006/relationships/image" Target="../media/image33.png"/><Relationship Id="rId6" Type="http://schemas.openxmlformats.org/officeDocument/2006/relationships/hyperlink" Target="about:blank" TargetMode="External"/><Relationship Id="rId7" Type="http://schemas.openxmlformats.org/officeDocument/2006/relationships/image" Target="../media/image34.png"/><Relationship Id="rId8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32.png"/><Relationship Id="rId6" Type="http://schemas.openxmlformats.org/officeDocument/2006/relationships/image" Target="../media/image2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Relationship Id="rId4" Type="http://schemas.openxmlformats.org/officeDocument/2006/relationships/hyperlink" Target="https://www.youtube.com/watch?v=WUnMiUl9gAw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58750" y="6922275"/>
            <a:ext cx="1628775" cy="12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6280200" y="2323881"/>
            <a:ext cx="75564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00"/>
              <a:buFont typeface="Oxygen"/>
              <a:buNone/>
            </a:pPr>
            <a:r>
              <a:rPr b="0" i="1" lang="en-US" sz="140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By Catherine Olwal</a:t>
            </a:r>
            <a:endParaRPr b="0" i="0" sz="14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80200" y="2934723"/>
            <a:ext cx="7556400" cy="20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UtuBot: Empowering African Youth Through Accessible SRHR Information</a:t>
            </a:r>
            <a:endParaRPr b="0" i="0" sz="44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6280190" y="5856327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1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Revolutionizing sexual and reproductive health rights education for young people across Africa.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/>
          <p:nvPr/>
        </p:nvSpPr>
        <p:spPr>
          <a:xfrm>
            <a:off x="793790" y="3752017"/>
            <a:ext cx="1030259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Invest in a Healthier, Empowered Future</a:t>
            </a:r>
            <a:endParaRPr b="0" i="0" sz="4450" u="none" cap="none" strike="noStrike"/>
          </a:p>
        </p:txBody>
      </p:sp>
      <p:sp>
        <p:nvSpPr>
          <p:cNvPr id="198" name="Google Shape;198;p22"/>
          <p:cNvSpPr/>
          <p:nvPr/>
        </p:nvSpPr>
        <p:spPr>
          <a:xfrm>
            <a:off x="793790" y="4800957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UtuBot is an investment in the health, well-being and future of African youth. Together, we can break down barriers and build a more informed generation.                                                                                                                                                                  </a:t>
            </a:r>
            <a:endParaRPr b="0" i="0" sz="1750" u="none" cap="none" strike="noStrike"/>
          </a:p>
        </p:txBody>
      </p:sp>
      <p:pic>
        <p:nvPicPr>
          <p:cNvPr descr="preencoded.png" id="199" name="Google Shape;199;p2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5781913"/>
            <a:ext cx="1056561" cy="623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00" name="Google Shape;200;p22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63698" y="5781913"/>
            <a:ext cx="1287423" cy="62376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793790" y="6745843"/>
            <a:ext cx="6926937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550"/>
              <a:buFont typeface="Playfair Display"/>
              <a:buNone/>
            </a:pPr>
            <a:r>
              <a:rPr b="0" i="0" lang="en-US" sz="35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                        THANK YOU!</a:t>
            </a:r>
            <a:endParaRPr b="0" i="0" sz="3550" u="none" cap="none" strike="noStrike"/>
          </a:p>
        </p:txBody>
      </p:sp>
      <p:pic>
        <p:nvPicPr>
          <p:cNvPr id="202" name="Google Shape;202;p22" title="Utubot Logo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01600" y="6829325"/>
            <a:ext cx="1585900" cy="12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793800" y="1843100"/>
            <a:ext cx="125364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Challenge: A Critical Gap in SRHR Access</a:t>
            </a:r>
            <a:endParaRPr b="0" i="0" sz="4450" u="none" cap="none" strike="noStrike"/>
          </a:p>
        </p:txBody>
      </p:sp>
      <p:pic>
        <p:nvPicPr>
          <p:cNvPr descr="preencoded.png"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452455"/>
            <a:ext cx="419635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1688" y="3142774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5761" y="3312914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1051084" y="4049911"/>
            <a:ext cx="355211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Widespread Misinformation</a:t>
            </a:r>
            <a:endParaRPr b="0" i="0" sz="220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1051084" y="4540329"/>
            <a:ext cx="368177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Lack of reliable, age-appropriate information leads to dangerous myths and misconceptions about sexual health.</a:t>
            </a:r>
            <a:endParaRPr b="0" i="0" sz="1750" u="none" cap="none" strike="noStrike"/>
          </a:p>
        </p:txBody>
      </p:sp>
      <p:pic>
        <p:nvPicPr>
          <p:cNvPr descr="preencoded.png" id="72" name="Google Shape;7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6962" y="3452455"/>
            <a:ext cx="419635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3" name="Google Shape;7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74860" y="3142774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4" name="Google Shape;7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8933" y="3312914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5474256" y="40499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Stigma &amp; Shame</a:t>
            </a:r>
            <a:endParaRPr b="0" i="0" sz="22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5474256" y="4540329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Cultural conservatism often creates barriers, making open discussions about SRHR difficult and shameful.</a:t>
            </a:r>
            <a:endParaRPr b="0" i="0" sz="1750" u="none" cap="none" strike="noStrike"/>
          </a:p>
        </p:txBody>
      </p:sp>
      <p:pic>
        <p:nvPicPr>
          <p:cNvPr descr="preencoded.png" id="77" name="Google Shape;7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0133" y="3452455"/>
            <a:ext cx="419635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8" name="Google Shape;7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8032" y="3142774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9" name="Google Shape;7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02105" y="3312914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/>
          <p:nvPr/>
        </p:nvSpPr>
        <p:spPr>
          <a:xfrm>
            <a:off x="9897427" y="40499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Limited Access</a:t>
            </a:r>
            <a:endParaRPr b="0" i="0" sz="22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9897427" y="4540329"/>
            <a:ext cx="3681770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Many adolescents, especially in rural or under-resourced areas, lack access to clinics and health educators.</a:t>
            </a:r>
            <a:endParaRPr b="0" i="0" sz="1750" u="none" cap="none" strike="noStrike"/>
          </a:p>
        </p:txBody>
      </p:sp>
      <p:pic>
        <p:nvPicPr>
          <p:cNvPr id="82" name="Google Shape;82;p14" title="Utubot Logo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01600" y="6829325"/>
            <a:ext cx="1585900" cy="12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Introducing UtuBot: Your Trusted SRH Companion</a:t>
            </a:r>
            <a:endParaRPr b="0" i="0" sz="445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UtuBot is an AI-powered chatbot designed to provide accurate, accessible and culturally appropriate sexual and reproductive health information to African adolescents and youth.</a:t>
            </a:r>
            <a:endParaRPr b="0" i="0" sz="1750" u="none" cap="none" strike="noStrike"/>
          </a:p>
        </p:txBody>
      </p:sp>
      <p:pic>
        <p:nvPicPr>
          <p:cNvPr id="91" name="Google Shape;91;p15" title="Utubot Log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01600" y="6829325"/>
            <a:ext cx="1585900" cy="12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793800" y="1564475"/>
            <a:ext cx="12107700" cy="14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UtuBot Works: Simple, Safe, Shame-Fr</a:t>
            </a:r>
            <a:r>
              <a:rPr lang="en-US" sz="4450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ee</a:t>
            </a:r>
            <a:endParaRPr b="0" i="0" sz="4450" u="none" cap="none" strike="noStrike"/>
          </a:p>
        </p:txBody>
      </p:sp>
      <p:pic>
        <p:nvPicPr>
          <p:cNvPr descr="preencoded.png"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40745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1020604" y="45415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Mobile-First Access</a:t>
            </a:r>
            <a:endParaRPr b="0" i="0" sz="2200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1020604" y="5031938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Works seamlessly on any mobile device via a simple chat interface.</a:t>
            </a:r>
            <a:endParaRPr b="0" i="0" sz="1750" u="none" cap="none" strike="noStrike"/>
          </a:p>
        </p:txBody>
      </p:sp>
      <p:pic>
        <p:nvPicPr>
          <p:cNvPr descr="preencoded.png" id="101" name="Google Shape;10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340745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5368171" y="45415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Confidential Q&amp;A</a:t>
            </a:r>
            <a:endParaRPr b="0" i="0" sz="2200" u="none" cap="none" strike="noStrike"/>
          </a:p>
        </p:txBody>
      </p:sp>
      <p:sp>
        <p:nvSpPr>
          <p:cNvPr id="103" name="Google Shape;103;p16"/>
          <p:cNvSpPr/>
          <p:nvPr/>
        </p:nvSpPr>
        <p:spPr>
          <a:xfrm>
            <a:off x="5368171" y="5031938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Users ask questions; UtuBot provides instant, age appropriate answers.</a:t>
            </a:r>
            <a:endParaRPr b="0" i="0" sz="1750" u="none" cap="none" strike="noStrike"/>
          </a:p>
        </p:txBody>
      </p:sp>
      <p:pic>
        <p:nvPicPr>
          <p:cNvPr descr="preencoded.png" id="104" name="Google Shape;10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340745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/>
          <p:nvPr/>
        </p:nvSpPr>
        <p:spPr>
          <a:xfrm>
            <a:off x="9715738" y="45415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Accurate Information</a:t>
            </a:r>
            <a:endParaRPr b="0" i="0" sz="2200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9715738" y="5031938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Covers consent, contraception, STIs, puberty, relationships and more.</a:t>
            </a:r>
            <a:endParaRPr b="0" i="0" sz="1750" u="none" cap="none" strike="noStrike"/>
          </a:p>
        </p:txBody>
      </p:sp>
      <p:pic>
        <p:nvPicPr>
          <p:cNvPr id="107" name="Google Shape;107;p16" title="Utubot Logo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01600" y="6829325"/>
            <a:ext cx="1585900" cy="12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793800" y="2335999"/>
            <a:ext cx="119322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Impact &amp; Benefits: Fostering Healthier Futures</a:t>
            </a:r>
            <a:endParaRPr b="0" i="0" sz="4450" u="none" cap="none" strike="noStrike"/>
          </a:p>
        </p:txBody>
      </p:sp>
      <p:sp>
        <p:nvSpPr>
          <p:cNvPr id="114" name="Google Shape;114;p17"/>
          <p:cNvSpPr/>
          <p:nvPr/>
        </p:nvSpPr>
        <p:spPr>
          <a:xfrm>
            <a:off x="793790" y="3672007"/>
            <a:ext cx="4196358" cy="2047994"/>
          </a:xfrm>
          <a:prstGeom prst="roundRect">
            <a:avLst>
              <a:gd fmla="val 4652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1028224" y="39064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Empowered Decisions</a:t>
            </a:r>
            <a:endParaRPr b="0" i="0" sz="2200" u="none" cap="none" strike="noStrike"/>
          </a:p>
        </p:txBody>
      </p:sp>
      <p:sp>
        <p:nvSpPr>
          <p:cNvPr id="116" name="Google Shape;116;p17"/>
          <p:cNvSpPr/>
          <p:nvPr/>
        </p:nvSpPr>
        <p:spPr>
          <a:xfrm>
            <a:off x="1028224" y="4396859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Equips youths with knowledge to make informed choices about their bodies and lives.</a:t>
            </a:r>
            <a:endParaRPr b="0" i="0" sz="1750" u="none" cap="none" strike="noStrike"/>
          </a:p>
        </p:txBody>
      </p:sp>
      <p:sp>
        <p:nvSpPr>
          <p:cNvPr id="117" name="Google Shape;117;p17"/>
          <p:cNvSpPr/>
          <p:nvPr/>
        </p:nvSpPr>
        <p:spPr>
          <a:xfrm>
            <a:off x="5216962" y="3672007"/>
            <a:ext cx="4196358" cy="2047994"/>
          </a:xfrm>
          <a:prstGeom prst="roundRect">
            <a:avLst>
              <a:gd fmla="val 4652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5451396" y="39064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Reduced Stigma</a:t>
            </a:r>
            <a:endParaRPr b="0" i="0" sz="2200" u="none" cap="none" strike="noStrike"/>
          </a:p>
        </p:txBody>
      </p:sp>
      <p:sp>
        <p:nvSpPr>
          <p:cNvPr id="119" name="Google Shape;119;p17"/>
          <p:cNvSpPr/>
          <p:nvPr/>
        </p:nvSpPr>
        <p:spPr>
          <a:xfrm>
            <a:off x="5451396" y="4396859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Provides a safe, non-judgmental space for sensitive questions, breaking down societal taboos.</a:t>
            </a:r>
            <a:endParaRPr b="0" i="0" sz="1750" u="none" cap="none" strike="noStrike"/>
          </a:p>
        </p:txBody>
      </p:sp>
      <p:sp>
        <p:nvSpPr>
          <p:cNvPr id="120" name="Google Shape;120;p17"/>
          <p:cNvSpPr/>
          <p:nvPr/>
        </p:nvSpPr>
        <p:spPr>
          <a:xfrm>
            <a:off x="9640133" y="3672007"/>
            <a:ext cx="4196358" cy="2047994"/>
          </a:xfrm>
          <a:prstGeom prst="roundRect">
            <a:avLst>
              <a:gd fmla="val 4652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9874568" y="390644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Improved Well-being</a:t>
            </a:r>
            <a:endParaRPr b="0" i="0" sz="2200" u="none" cap="none" strike="noStrike"/>
          </a:p>
        </p:txBody>
      </p:sp>
      <p:sp>
        <p:nvSpPr>
          <p:cNvPr id="122" name="Google Shape;122;p17"/>
          <p:cNvSpPr/>
          <p:nvPr/>
        </p:nvSpPr>
        <p:spPr>
          <a:xfrm>
            <a:off x="9874568" y="4396859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Contributes to better SRH outcomes, leading to healthier and more fulfilling lives.</a:t>
            </a:r>
            <a:endParaRPr b="0" i="0" sz="1750" u="none" cap="none" strike="noStrike"/>
          </a:p>
        </p:txBody>
      </p:sp>
      <p:pic>
        <p:nvPicPr>
          <p:cNvPr id="123" name="Google Shape;123;p17" title="Utubot 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600" y="6829325"/>
            <a:ext cx="1585900" cy="12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793790" y="1561862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Technology Stack: Powering Intelligent Conversations</a:t>
            </a:r>
            <a:endParaRPr b="0" i="0" sz="4450" u="none" cap="none" strike="noStrike"/>
          </a:p>
        </p:txBody>
      </p:sp>
      <p:sp>
        <p:nvSpPr>
          <p:cNvPr id="131" name="Google Shape;131;p18"/>
          <p:cNvSpPr/>
          <p:nvPr/>
        </p:nvSpPr>
        <p:spPr>
          <a:xfrm>
            <a:off x="793790" y="35463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AI Core</a:t>
            </a:r>
            <a:endParaRPr b="0" i="0" sz="2200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793790" y="4127540"/>
            <a:ext cx="35015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Leverages cutting-edge OpenAI Large Language Models for natural and accurate responses.</a:t>
            </a:r>
            <a:endParaRPr b="0" i="0" sz="1750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793790" y="5420320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GPT-3.5/GPT-4 for conversational intelligence</a:t>
            </a:r>
            <a:endParaRPr b="0" i="0" sz="1750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793790" y="6225421"/>
            <a:ext cx="35015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Fine-tuning for cultural nuances</a:t>
            </a:r>
            <a:endParaRPr b="0" i="0" sz="1750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4856321" y="3546396"/>
            <a:ext cx="322457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Development Framework</a:t>
            </a:r>
            <a:endParaRPr b="0" i="0" sz="2200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4856321" y="4127540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Robust and scalable architecture for seamless performance.</a:t>
            </a:r>
            <a:endParaRPr b="0" i="0" sz="1750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4856321" y="5057418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Frontend: Streamlit for user-friendly interface</a:t>
            </a:r>
            <a:endParaRPr b="0" i="0" sz="1750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4856321" y="5862518"/>
            <a:ext cx="35015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Char char="•"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Backend: Flask for API and data handling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793790" y="2146459"/>
            <a:ext cx="670107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Aligning with Global Goals</a:t>
            </a:r>
            <a:endParaRPr b="0" i="0" sz="4450" u="none" cap="none" strike="noStrike"/>
          </a:p>
        </p:txBody>
      </p:sp>
      <p:sp>
        <p:nvSpPr>
          <p:cNvPr id="145" name="Google Shape;145;p19"/>
          <p:cNvSpPr/>
          <p:nvPr/>
        </p:nvSpPr>
        <p:spPr>
          <a:xfrm>
            <a:off x="793790" y="3308866"/>
            <a:ext cx="6407944" cy="2774156"/>
          </a:xfrm>
          <a:prstGeom prst="roundRect">
            <a:avLst>
              <a:gd fmla="val 3434" name="adj"/>
            </a:avLst>
          </a:prstGeom>
          <a:noFill/>
          <a:ln cap="flat" cmpd="sng" w="3047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824270" y="3339346"/>
            <a:ext cx="6346984" cy="680442"/>
          </a:xfrm>
          <a:prstGeom prst="roundRect">
            <a:avLst>
              <a:gd fmla="val 8626" name="adj"/>
            </a:avLst>
          </a:prstGeom>
          <a:solidFill>
            <a:srgbClr val="311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7621" y="346305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/>
          <p:nvPr/>
        </p:nvSpPr>
        <p:spPr>
          <a:xfrm>
            <a:off x="1051084" y="4246602"/>
            <a:ext cx="470677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SDG 3: Good Health &amp; Well-being</a:t>
            </a:r>
            <a:endParaRPr b="0" i="0" sz="2200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1051084" y="4737021"/>
            <a:ext cx="589335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By promoting comprehensive SRH education, UtuBot directly contributes to healthier lives and reduced preventable deaths among adolescents and youths.</a:t>
            </a:r>
            <a:endParaRPr b="0" i="0" sz="1750" u="none" cap="none" strike="noStrike"/>
          </a:p>
        </p:txBody>
      </p:sp>
      <p:sp>
        <p:nvSpPr>
          <p:cNvPr id="150" name="Google Shape;150;p19"/>
          <p:cNvSpPr/>
          <p:nvPr/>
        </p:nvSpPr>
        <p:spPr>
          <a:xfrm>
            <a:off x="7428548" y="3308866"/>
            <a:ext cx="6408063" cy="2774156"/>
          </a:xfrm>
          <a:prstGeom prst="roundRect">
            <a:avLst>
              <a:gd fmla="val 3434" name="adj"/>
            </a:avLst>
          </a:prstGeom>
          <a:noFill/>
          <a:ln cap="flat" cmpd="sng" w="3047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9"/>
          <p:cNvSpPr/>
          <p:nvPr/>
        </p:nvSpPr>
        <p:spPr>
          <a:xfrm>
            <a:off x="7459027" y="3339346"/>
            <a:ext cx="6347103" cy="680442"/>
          </a:xfrm>
          <a:prstGeom prst="roundRect">
            <a:avLst>
              <a:gd fmla="val 8626" name="adj"/>
            </a:avLst>
          </a:prstGeom>
          <a:solidFill>
            <a:srgbClr val="311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2" name="Google Shape;1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2498" y="346305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/>
          <p:nvPr/>
        </p:nvSpPr>
        <p:spPr>
          <a:xfrm>
            <a:off x="7685842" y="4246602"/>
            <a:ext cx="341066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 SDG 5: Gender Equality</a:t>
            </a:r>
            <a:endParaRPr b="0" i="0" sz="2200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7685842" y="4737021"/>
            <a:ext cx="589347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Empowering young women and men with SRH knowledge fosters gender equality and reproductive autonomy.</a:t>
            </a:r>
            <a:endParaRPr b="0" i="0" sz="1750" u="none" cap="none" strike="noStrike"/>
          </a:p>
        </p:txBody>
      </p:sp>
      <p:pic>
        <p:nvPicPr>
          <p:cNvPr id="155" name="Google Shape;155;p19" title="Utubot 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1600" y="6829325"/>
            <a:ext cx="1585900" cy="12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612219" y="761762"/>
            <a:ext cx="6516886" cy="54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400"/>
              <a:buFont typeface="Playfair Display"/>
              <a:buNone/>
            </a:pPr>
            <a:r>
              <a:rPr b="0" i="0" lang="en-US" sz="340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UtuBot in Action: A Guided Demo</a:t>
            </a:r>
            <a:endParaRPr b="0" i="0" sz="3400" u="none" cap="none" strike="noStrike"/>
          </a:p>
        </p:txBody>
      </p:sp>
      <p:sp>
        <p:nvSpPr>
          <p:cNvPr id="164" name="Google Shape;164;p20"/>
          <p:cNvSpPr/>
          <p:nvPr/>
        </p:nvSpPr>
        <p:spPr>
          <a:xfrm>
            <a:off x="612219" y="1570911"/>
            <a:ext cx="13405961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Oxygen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See UtuBot in action: a live demonstration of its intuitive interface and power to deliver critical SRHR information.</a:t>
            </a:r>
            <a:endParaRPr b="0" i="0" sz="1350" u="none" cap="none" strike="noStrike"/>
          </a:p>
        </p:txBody>
      </p:sp>
      <p:pic>
        <p:nvPicPr>
          <p:cNvPr descr="preencoded.png" id="165" name="Google Shape;165;p2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1525" y="3665813"/>
            <a:ext cx="6697576" cy="2384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6" name="Google Shape;16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36180" y="2156816"/>
            <a:ext cx="437317" cy="43731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/>
          <p:nvPr/>
        </p:nvSpPr>
        <p:spPr>
          <a:xfrm>
            <a:off x="7536180" y="2900243"/>
            <a:ext cx="2524006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Playfair Display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Interactive Conversations</a:t>
            </a:r>
            <a:endParaRPr b="0" i="0" sz="170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7536180" y="3348514"/>
            <a:ext cx="6489621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Oxygen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Experience UtuBot's immediate, context-aware responses to SRHR questions.</a:t>
            </a:r>
            <a:endParaRPr b="0" i="0" sz="1350" u="none" cap="none" strike="noStrike"/>
          </a:p>
        </p:txBody>
      </p:sp>
      <p:pic>
        <p:nvPicPr>
          <p:cNvPr descr="preencoded.png" id="169" name="Google Shape;16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36180" y="4065627"/>
            <a:ext cx="437317" cy="43731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/>
          <p:nvPr/>
        </p:nvSpPr>
        <p:spPr>
          <a:xfrm>
            <a:off x="7536180" y="4721542"/>
            <a:ext cx="2186821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Playfair Display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Intuitive Design</a:t>
            </a:r>
            <a:endParaRPr b="0" i="0" sz="1700" u="none" cap="none" strike="noStrike"/>
          </a:p>
        </p:txBody>
      </p:sp>
      <p:sp>
        <p:nvSpPr>
          <p:cNvPr id="171" name="Google Shape;171;p20"/>
          <p:cNvSpPr/>
          <p:nvPr/>
        </p:nvSpPr>
        <p:spPr>
          <a:xfrm>
            <a:off x="7536180" y="5169813"/>
            <a:ext cx="6489621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Oxygen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Navigate the user-friendly chat interface, designed for seamless youth interaction.</a:t>
            </a:r>
            <a:endParaRPr b="0" i="0" sz="1350" u="none" cap="none" strike="noStrike"/>
          </a:p>
        </p:txBody>
      </p:sp>
      <p:pic>
        <p:nvPicPr>
          <p:cNvPr descr="preencoded.png" id="172" name="Google Shape;172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36180" y="5886926"/>
            <a:ext cx="437317" cy="43731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7536180" y="6542842"/>
            <a:ext cx="2186821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00"/>
              <a:buFont typeface="Playfair Display"/>
              <a:buNone/>
            </a:pPr>
            <a:r>
              <a:rPr b="0" i="0" lang="en-US" sz="17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Privacy &amp; Trust</a:t>
            </a:r>
            <a:endParaRPr b="0" i="0" sz="1700" u="none" cap="none" strike="noStrike"/>
          </a:p>
        </p:txBody>
      </p:sp>
      <p:sp>
        <p:nvSpPr>
          <p:cNvPr id="174" name="Google Shape;174;p20"/>
          <p:cNvSpPr/>
          <p:nvPr/>
        </p:nvSpPr>
        <p:spPr>
          <a:xfrm>
            <a:off x="7536180" y="6991112"/>
            <a:ext cx="6489621" cy="279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350"/>
              <a:buFont typeface="Oxygen"/>
              <a:buNone/>
            </a:pPr>
            <a:r>
              <a:rPr b="0" i="0" lang="en-US" sz="13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See how UtuBot provides a safe, confidential space for sensitive health queries.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793790" y="1882140"/>
            <a:ext cx="720292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450"/>
              <a:buFont typeface="Playfair Display"/>
              <a:buNone/>
            </a:pPr>
            <a:r>
              <a:rPr b="0" i="0" lang="en-US" sz="4450" u="none" cap="none" strike="noStrike">
                <a:solidFill>
                  <a:srgbClr val="F2F0F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Roadmap &amp; Future Features</a:t>
            </a:r>
            <a:endParaRPr b="0" i="0" sz="4450" u="none" cap="none" strike="noStrike"/>
          </a:p>
        </p:txBody>
      </p:sp>
      <p:sp>
        <p:nvSpPr>
          <p:cNvPr id="181" name="Google Shape;181;p21"/>
          <p:cNvSpPr/>
          <p:nvPr/>
        </p:nvSpPr>
        <p:spPr>
          <a:xfrm>
            <a:off x="793790" y="3724989"/>
            <a:ext cx="4234220" cy="226814"/>
          </a:xfrm>
          <a:prstGeom prst="roundRect">
            <a:avLst>
              <a:gd fmla="val 42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1020604" y="4178617"/>
            <a:ext cx="355889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Phase 1: Pilot &amp; Localisation</a:t>
            </a:r>
            <a:endParaRPr b="0" i="0" sz="2200" u="none" cap="none" strike="noStrike"/>
          </a:p>
        </p:txBody>
      </p:sp>
      <p:sp>
        <p:nvSpPr>
          <p:cNvPr id="183" name="Google Shape;183;p21"/>
          <p:cNvSpPr/>
          <p:nvPr/>
        </p:nvSpPr>
        <p:spPr>
          <a:xfrm>
            <a:off x="1020604" y="4669036"/>
            <a:ext cx="378059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Launch pilot programmes in select regions, gather feedback and incorporate local dialects and cultural nuances.</a:t>
            </a:r>
            <a:endParaRPr b="0" i="0" sz="1750" u="none" cap="none" strike="noStrike"/>
          </a:p>
        </p:txBody>
      </p:sp>
      <p:sp>
        <p:nvSpPr>
          <p:cNvPr id="184" name="Google Shape;184;p21"/>
          <p:cNvSpPr/>
          <p:nvPr/>
        </p:nvSpPr>
        <p:spPr>
          <a:xfrm>
            <a:off x="5198031" y="3384709"/>
            <a:ext cx="4234220" cy="226814"/>
          </a:xfrm>
          <a:prstGeom prst="roundRect">
            <a:avLst>
              <a:gd fmla="val 42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5424845" y="3838337"/>
            <a:ext cx="378059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Phase 2: Expanded Content &amp; Resources</a:t>
            </a:r>
            <a:endParaRPr b="0" i="0" sz="2200" u="none" cap="none" strike="noStrike"/>
          </a:p>
        </p:txBody>
      </p:sp>
      <p:sp>
        <p:nvSpPr>
          <p:cNvPr id="186" name="Google Shape;186;p21"/>
          <p:cNvSpPr/>
          <p:nvPr/>
        </p:nvSpPr>
        <p:spPr>
          <a:xfrm>
            <a:off x="5424845" y="4683085"/>
            <a:ext cx="378059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Integrate multimedia content (videos, infographics) and provide links to local SRH service providers.</a:t>
            </a:r>
            <a:endParaRPr b="0" i="0" sz="1750" u="none" cap="none" strike="noStrike"/>
          </a:p>
        </p:txBody>
      </p:sp>
      <p:sp>
        <p:nvSpPr>
          <p:cNvPr id="187" name="Google Shape;187;p21"/>
          <p:cNvSpPr/>
          <p:nvPr/>
        </p:nvSpPr>
        <p:spPr>
          <a:xfrm>
            <a:off x="9602272" y="3044547"/>
            <a:ext cx="4234220" cy="226814"/>
          </a:xfrm>
          <a:prstGeom prst="roundRect">
            <a:avLst>
              <a:gd fmla="val 42003" name="adj"/>
            </a:avLst>
          </a:prstGeom>
          <a:solidFill>
            <a:srgbClr val="31136C"/>
          </a:solidFill>
          <a:ln cap="flat" cmpd="sng" w="9525">
            <a:solidFill>
              <a:srgbClr val="4A2C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9829086" y="3498175"/>
            <a:ext cx="378059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200"/>
              <a:buFont typeface="Playfair Display"/>
              <a:buNone/>
            </a:pPr>
            <a:r>
              <a:rPr b="0" i="0" lang="en-US" sz="2200" u="none" cap="none" strike="noStrike">
                <a:solidFill>
                  <a:srgbClr val="DCD7E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Phase 3: Community &amp; AI Enhancement</a:t>
            </a:r>
            <a:endParaRPr b="0" i="0" sz="2200" u="none" cap="none" strike="noStrike"/>
          </a:p>
        </p:txBody>
      </p:sp>
      <p:sp>
        <p:nvSpPr>
          <p:cNvPr id="189" name="Google Shape;189;p21"/>
          <p:cNvSpPr/>
          <p:nvPr/>
        </p:nvSpPr>
        <p:spPr>
          <a:xfrm>
            <a:off x="9829086" y="4342924"/>
            <a:ext cx="3780592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Oxygen"/>
              <a:buNone/>
            </a:pPr>
            <a:r>
              <a:rPr b="0" i="0" lang="en-US" sz="1750" u="none" cap="none" strike="noStrike">
                <a:solidFill>
                  <a:srgbClr val="DCD7E5"/>
                </a:solidFill>
                <a:latin typeface="Oxygen"/>
                <a:ea typeface="Oxygen"/>
                <a:cs typeface="Oxygen"/>
                <a:sym typeface="Oxygen"/>
              </a:rPr>
              <a:t>Develop peer-to-peer support features and continuously refine AI model for improved accuracy and empathy.</a:t>
            </a:r>
            <a:endParaRPr b="0" i="0" sz="1750" u="none" cap="none" strike="noStrike"/>
          </a:p>
        </p:txBody>
      </p:sp>
      <p:pic>
        <p:nvPicPr>
          <p:cNvPr id="190" name="Google Shape;190;p21" title="Utubot 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600" y="6829325"/>
            <a:ext cx="1585900" cy="127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